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8"/>
  </p:notesMasterIdLst>
  <p:sldIdLst>
    <p:sldId id="256" r:id="rId2"/>
    <p:sldId id="265" r:id="rId3"/>
    <p:sldId id="257" r:id="rId4"/>
    <p:sldId id="268" r:id="rId5"/>
    <p:sldId id="266" r:id="rId6"/>
    <p:sldId id="26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223"/>
    <p:restoredTop sz="87637" autoAdjust="0"/>
  </p:normalViewPr>
  <p:slideViewPr>
    <p:cSldViewPr snapToGrid="0" snapToObjects="1">
      <p:cViewPr varScale="1">
        <p:scale>
          <a:sx n="58" d="100"/>
          <a:sy n="58" d="100"/>
        </p:scale>
        <p:origin x="180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6F4DF1-33D4-554B-A7CC-1059CC6B569C}" type="datetimeFigureOut">
              <a:rPr lang="en-US" smtClean="0"/>
              <a:t>9/9/2022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AFC60C-EEC1-CD4D-888B-25B237B57243}" type="slidenum">
              <a:rPr lang="en-US" smtClean="0"/>
              <a:t>‹N°›</a:t>
            </a:fld>
            <a:endParaRPr lang="en-US"/>
          </a:p>
        </p:txBody>
      </p:sp>
    </p:spTree>
    <p:extLst>
      <p:ext uri="{BB962C8B-B14F-4D97-AF65-F5344CB8AC3E}">
        <p14:creationId xmlns:p14="http://schemas.microsoft.com/office/powerpoint/2010/main" val="242340810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s://fr.wikipedia.org/wiki/1974,_une_partie_de_campagne" TargetMode="External"/><Relationship Id="rId13" Type="http://schemas.openxmlformats.org/officeDocument/2006/relationships/hyperlink" Target="https://fr.wikipedia.org/wiki/Raymond_Depardon%23cite_note-16" TargetMode="External"/><Relationship Id="rId18" Type="http://schemas.openxmlformats.org/officeDocument/2006/relationships/hyperlink" Target="https://fr.wikipedia.org/wiki/Filmoth%C3%A8que_du_quartier_latin" TargetMode="External"/><Relationship Id="rId26" Type="http://schemas.openxmlformats.org/officeDocument/2006/relationships/hyperlink" Target="https://fr.wikipedia.org/wiki/Tribunal_correctionnel_(France)" TargetMode="External"/><Relationship Id="rId3" Type="http://schemas.openxmlformats.org/officeDocument/2006/relationships/hyperlink" Target="https://fr.wikipedia.org/wiki/Jan_Palach" TargetMode="External"/><Relationship Id="rId21" Type="http://schemas.openxmlformats.org/officeDocument/2006/relationships/hyperlink" Target="https://fr.wikipedia.org/wiki/Ann%C3%A9es_1980" TargetMode="External"/><Relationship Id="rId7" Type="http://schemas.openxmlformats.org/officeDocument/2006/relationships/hyperlink" Target="https://fr.wikipedia.org/wiki/Raymond_Depardon%23cite_note-15" TargetMode="External"/><Relationship Id="rId12" Type="http://schemas.openxmlformats.org/officeDocument/2006/relationships/hyperlink" Target="https://fr.wikipedia.org/wiki/Claude_Perdriel" TargetMode="External"/><Relationship Id="rId17" Type="http://schemas.openxmlformats.org/officeDocument/2006/relationships/hyperlink" Target="https://fr.wikipedia.org/wiki/Afghanistan" TargetMode="External"/><Relationship Id="rId25" Type="http://schemas.openxmlformats.org/officeDocument/2006/relationships/hyperlink" Target="https://fr.wikipedia.org/wiki/10e_chambre,_instants_d'audience" TargetMode="External"/><Relationship Id="rId2" Type="http://schemas.openxmlformats.org/officeDocument/2006/relationships/slide" Target="../slides/slide2.xml"/><Relationship Id="rId16" Type="http://schemas.openxmlformats.org/officeDocument/2006/relationships/hyperlink" Target="https://fr.wikipedia.org/wiki/Raymond_Depardon%23cite_note-scalbert-13" TargetMode="External"/><Relationship Id="rId20" Type="http://schemas.openxmlformats.org/officeDocument/2006/relationships/hyperlink" Target="https://fr.wikipedia.org/wiki/Raymond_Depardon%23cite_note-frodon1025-17" TargetMode="External"/><Relationship Id="rId1" Type="http://schemas.openxmlformats.org/officeDocument/2006/relationships/notesMaster" Target="../notesMasters/notesMaster1.xml"/><Relationship Id="rId6" Type="http://schemas.openxmlformats.org/officeDocument/2006/relationships/hyperlink" Target="https://fr.wikipedia.org/wiki/Pr%C3%A9sident_de_la_R%C3%A9publique" TargetMode="External"/><Relationship Id="rId11" Type="http://schemas.openxmlformats.org/officeDocument/2006/relationships/hyperlink" Target="https://fr.wikipedia.org/wiki/Le_Matin_de_Paris" TargetMode="External"/><Relationship Id="rId24" Type="http://schemas.openxmlformats.org/officeDocument/2006/relationships/hyperlink" Target="https://fr.wikipedia.org/wiki/D%C3%A9lits_flagrants" TargetMode="External"/><Relationship Id="rId5" Type="http://schemas.openxmlformats.org/officeDocument/2006/relationships/hyperlink" Target="https://fr.wikipedia.org/wiki/Val%C3%A9ry_Giscard_d'Estaing" TargetMode="External"/><Relationship Id="rId15" Type="http://schemas.openxmlformats.org/officeDocument/2006/relationships/hyperlink" Target="https://fr.wikipedia.org/wiki/Raymond_Depardon%23cite_note-magnum-2" TargetMode="External"/><Relationship Id="rId23" Type="http://schemas.openxmlformats.org/officeDocument/2006/relationships/hyperlink" Target="https://fr.wikipedia.org/wiki/Faits_divers_(film,_1983)" TargetMode="External"/><Relationship Id="rId10" Type="http://schemas.openxmlformats.org/officeDocument/2006/relationships/hyperlink" Target="https://fr.wikipedia.org/wiki/Num%C3%A9ros_z%C3%A9ros" TargetMode="External"/><Relationship Id="rId19" Type="http://schemas.openxmlformats.org/officeDocument/2006/relationships/hyperlink" Target="https://fr.wikipedia.org/wiki/Claudine_Nougaret" TargetMode="External"/><Relationship Id="rId4" Type="http://schemas.openxmlformats.org/officeDocument/2006/relationships/hyperlink" Target="https://fr.wikipedia.org/wiki/Raymond_Depardon%23cite_note-gnaba-14" TargetMode="External"/><Relationship Id="rId9" Type="http://schemas.openxmlformats.org/officeDocument/2006/relationships/hyperlink" Target="https://fr.wikipedia.org/wiki/%C3%89lection_pr%C3%A9sidentielle_fran%C3%A7aise_de_1974" TargetMode="External"/><Relationship Id="rId14" Type="http://schemas.openxmlformats.org/officeDocument/2006/relationships/hyperlink" Target="https://fr.wikipedia.org/wiki/Prix_Georges-Sadoul" TargetMode="External"/><Relationship Id="rId22" Type="http://schemas.openxmlformats.org/officeDocument/2006/relationships/hyperlink" Target="https://fr.wikipedia.org/wiki/Raymond_Depardon%23cite_note-18" TargetMode="External"/><Relationship Id="rId27" Type="http://schemas.openxmlformats.org/officeDocument/2006/relationships/hyperlink" Target="https://fr.wikipedia.org/wiki/Paris" TargetMode="Externa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s://fr.wikipedia.org/wiki/La_Vie_moderne_(film,_2008)" TargetMode="External"/><Relationship Id="rId3" Type="http://schemas.openxmlformats.org/officeDocument/2006/relationships/hyperlink" Target="https://fr.wikipedia.org/wiki/Profils_Paysans" TargetMode="External"/><Relationship Id="rId7" Type="http://schemas.openxmlformats.org/officeDocument/2006/relationships/hyperlink" Target="https://fr.wikipedia.org/wiki/Prix_Louis-Delluc"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s://fr.wikipedia.org/wiki/Raymond_Depardon%23cite_note-frodon1025-17" TargetMode="External"/><Relationship Id="rId5" Type="http://schemas.openxmlformats.org/officeDocument/2006/relationships/hyperlink" Target="https://fr.wikipedia.org/wiki/Jean-Pierre_Beauviala" TargetMode="External"/><Relationship Id="rId4" Type="http://schemas.openxmlformats.org/officeDocument/2006/relationships/hyperlink" Target="https://fr.wikipedia.org/wiki/Claudine_Nougaret"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1AFC60C-EEC1-CD4D-888B-25B237B57243}" type="slidenum">
              <a:rPr lang="en-US" smtClean="0"/>
              <a:t>1</a:t>
            </a:fld>
            <a:endParaRPr lang="en-US"/>
          </a:p>
        </p:txBody>
      </p:sp>
    </p:spTree>
    <p:extLst>
      <p:ext uri="{BB962C8B-B14F-4D97-AF65-F5344CB8AC3E}">
        <p14:creationId xmlns:p14="http://schemas.microsoft.com/office/powerpoint/2010/main" val="1925933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Parallèlement à son travail de photographe, il commence à réaliser des films documentaires. En 1969, il filme pour l'agence Gamma la cérémonie en l'honneur de </a:t>
            </a:r>
            <a:r>
              <a:rPr lang="fr-FR" dirty="0">
                <a:hlinkClick r:id="rId3" tooltip="Jan Palach"/>
              </a:rPr>
              <a:t>Jan Palach</a:t>
            </a:r>
            <a:r>
              <a:rPr lang="fr-FR" dirty="0"/>
              <a:t>, jeune tchèque qui s'est immolé par le feu pour protester contre l'invasion de la Tchécoslovaquie</a:t>
            </a:r>
            <a:r>
              <a:rPr lang="fr-FR" baseline="30000" dirty="0">
                <a:hlinkClick r:id="rId4"/>
              </a:rPr>
              <a:t>14</a:t>
            </a:r>
            <a:r>
              <a:rPr lang="fr-FR" dirty="0"/>
              <a:t>. À la demande de </a:t>
            </a:r>
            <a:r>
              <a:rPr lang="fr-FR" dirty="0">
                <a:hlinkClick r:id="rId5" tooltip="Valéry Giscard d'Estaing"/>
              </a:rPr>
              <a:t>Valéry Giscard d'Estaing</a:t>
            </a:r>
            <a:r>
              <a:rPr lang="fr-FR" dirty="0"/>
              <a:t>, il tourne en 1974 un film sur sa campagne électorale. Sa projection sera longtemps refusée par le nouveau </a:t>
            </a:r>
            <a:r>
              <a:rPr lang="fr-FR" dirty="0">
                <a:hlinkClick r:id="rId6" tooltip="Président de la République"/>
              </a:rPr>
              <a:t>Président</a:t>
            </a:r>
            <a:r>
              <a:rPr lang="fr-FR" baseline="30000" dirty="0">
                <a:hlinkClick r:id="rId7"/>
              </a:rPr>
              <a:t>15</a:t>
            </a:r>
            <a:r>
              <a:rPr lang="fr-FR" dirty="0"/>
              <a:t>, et ce n'est qu'en février 2002 que </a:t>
            </a:r>
            <a:r>
              <a:rPr lang="fr-FR" i="1" dirty="0">
                <a:hlinkClick r:id="rId8" tooltip="1974, une partie de campagne"/>
              </a:rPr>
              <a:t>1974, une partie de campagne</a:t>
            </a:r>
            <a:r>
              <a:rPr lang="fr-FR" dirty="0"/>
              <a:t> est diffusé à la télévision et au cinéma. Son titre initial était </a:t>
            </a:r>
            <a:r>
              <a:rPr lang="fr-FR" i="1" dirty="0"/>
              <a:t>50,81 %</a:t>
            </a:r>
            <a:r>
              <a:rPr lang="fr-FR" dirty="0"/>
              <a:t>, le pourcentage des voix obtenu par Giscard d'Estaing à l'</a:t>
            </a:r>
            <a:r>
              <a:rPr lang="fr-FR" dirty="0">
                <a:hlinkClick r:id="rId9" tooltip="Élection présidentielle française de 1974"/>
              </a:rPr>
              <a:t>élection</a:t>
            </a:r>
            <a:r>
              <a:rPr lang="fr-FR" dirty="0"/>
              <a:t> présidentielle.</a:t>
            </a:r>
          </a:p>
          <a:p>
            <a:r>
              <a:rPr lang="fr-FR" dirty="0"/>
              <a:t>Dans </a:t>
            </a:r>
            <a:r>
              <a:rPr lang="fr-FR" i="1" dirty="0">
                <a:hlinkClick r:id="rId10" tooltip="Numéros zéros"/>
              </a:rPr>
              <a:t>Numéros zéros</a:t>
            </a:r>
            <a:r>
              <a:rPr lang="fr-FR" dirty="0"/>
              <a:t>, tourné en 1977, Raymond Depardon filme la genèse du premier numéro du </a:t>
            </a:r>
            <a:r>
              <a:rPr lang="fr-FR" i="1" dirty="0">
                <a:hlinkClick r:id="rId11" tooltip="Le Matin de Paris"/>
              </a:rPr>
              <a:t>Matin de Paris</a:t>
            </a:r>
            <a:r>
              <a:rPr lang="fr-FR" dirty="0"/>
              <a:t>, un nouveau quotidien lancé par </a:t>
            </a:r>
            <a:r>
              <a:rPr lang="fr-FR" dirty="0">
                <a:hlinkClick r:id="rId12" tooltip="Claude Perdriel"/>
              </a:rPr>
              <a:t>Claude Perdriel</a:t>
            </a:r>
            <a:r>
              <a:rPr lang="fr-FR" dirty="0"/>
              <a:t>. Pour se faire plus discret et avoir le moins d'influence possible sur les sujets qu'il filme, il filme sans preneur de son, seul derrière sa caméra avec un micro placé sur la caméra. Depardon doit attendre trois ans pour que Claude </a:t>
            </a:r>
            <a:r>
              <a:rPr lang="fr-FR" dirty="0" err="1"/>
              <a:t>Perdriel</a:t>
            </a:r>
            <a:r>
              <a:rPr lang="fr-FR" dirty="0"/>
              <a:t> accepte la diffusion du film et le film ne sort sur les écrans français qu'en 1980</a:t>
            </a:r>
            <a:r>
              <a:rPr lang="fr-FR" baseline="30000" dirty="0">
                <a:hlinkClick r:id="rId13"/>
              </a:rPr>
              <a:t>16</a:t>
            </a:r>
            <a:r>
              <a:rPr lang="fr-FR" dirty="0"/>
              <a:t> après avoir reçu le </a:t>
            </a:r>
            <a:r>
              <a:rPr lang="fr-FR" dirty="0">
                <a:hlinkClick r:id="rId14" tooltip="Prix Georges-Sadoul"/>
              </a:rPr>
              <a:t>prix Georges-Sadoul</a:t>
            </a:r>
            <a:r>
              <a:rPr lang="fr-FR" dirty="0"/>
              <a:t> en 1979.</a:t>
            </a:r>
          </a:p>
          <a:p>
            <a:r>
              <a:rPr lang="fr-FR" dirty="0"/>
              <a:t>En 1978, Raymond Depardon rejoint l'agence Magnum</a:t>
            </a:r>
            <a:r>
              <a:rPr lang="fr-FR" baseline="30000" dirty="0">
                <a:hlinkClick r:id="rId15"/>
              </a:rPr>
              <a:t>2</a:t>
            </a:r>
            <a:r>
              <a:rPr lang="fr-FR" dirty="0"/>
              <a:t> puis quitte l'agence Gamma en 1979</a:t>
            </a:r>
            <a:r>
              <a:rPr lang="fr-FR" baseline="30000" dirty="0">
                <a:hlinkClick r:id="rId16"/>
              </a:rPr>
              <a:t>13</a:t>
            </a:r>
            <a:r>
              <a:rPr lang="fr-FR" dirty="0"/>
              <a:t>. Il se rend en 1979 en </a:t>
            </a:r>
            <a:r>
              <a:rPr lang="fr-FR" dirty="0">
                <a:hlinkClick r:id="rId17" tooltip="Afghanistan"/>
              </a:rPr>
              <a:t>Afghanistan</a:t>
            </a:r>
            <a:r>
              <a:rPr lang="fr-FR" dirty="0"/>
              <a:t> où il suit pendant cinq semaines une colonne de maquisards. Ses photos et les textes qui les accompagnent sont publiés sous le titre de Notes chez </a:t>
            </a:r>
            <a:r>
              <a:rPr lang="fr-FR" dirty="0" err="1"/>
              <a:t>Arfuyen</a:t>
            </a:r>
            <a:r>
              <a:rPr lang="fr-FR" dirty="0"/>
              <a:t>. En 1981, son film </a:t>
            </a:r>
            <a:r>
              <a:rPr lang="fr-FR" i="1" dirty="0"/>
              <a:t>Reporters</a:t>
            </a:r>
            <a:r>
              <a:rPr lang="fr-FR" dirty="0"/>
              <a:t> reste sept mois à l'affiche du cinéma </a:t>
            </a:r>
            <a:r>
              <a:rPr lang="fr-FR" dirty="0">
                <a:hlinkClick r:id="rId18" tooltip="Filmothèque du quartier latin"/>
              </a:rPr>
              <a:t>Quartier Latin</a:t>
            </a:r>
            <a:r>
              <a:rPr lang="fr-FR" baseline="30000" dirty="0">
                <a:hlinkClick r:id="rId15"/>
              </a:rPr>
              <a:t>2</a:t>
            </a:r>
            <a:r>
              <a:rPr lang="fr-FR" dirty="0"/>
              <a:t>. Il reçoit le Grand Prix national de la photographie en 1991</a:t>
            </a:r>
            <a:r>
              <a:rPr lang="fr-FR" baseline="30000" dirty="0">
                <a:hlinkClick r:id="rId15"/>
              </a:rPr>
              <a:t>2</a:t>
            </a:r>
            <a:r>
              <a:rPr lang="fr-FR" dirty="0"/>
              <a:t>.</a:t>
            </a:r>
          </a:p>
          <a:p>
            <a:r>
              <a:rPr lang="fr-FR" dirty="0"/>
              <a:t>Marié avec </a:t>
            </a:r>
            <a:r>
              <a:rPr lang="fr-FR" dirty="0">
                <a:hlinkClick r:id="rId19" tooltip="Claudine Nougaret"/>
              </a:rPr>
              <a:t>Claudine Nougaret</a:t>
            </a:r>
            <a:r>
              <a:rPr lang="fr-FR" baseline="30000" dirty="0">
                <a:hlinkClick r:id="rId20"/>
              </a:rPr>
              <a:t>17</a:t>
            </a:r>
            <a:r>
              <a:rPr lang="fr-FR" dirty="0"/>
              <a:t>, productrice de cinéma, réalisatrice et ingénieur du son, il affirme travailler avec elle à part égale sur ses films depuis la seconde moitié des </a:t>
            </a:r>
            <a:r>
              <a:rPr lang="fr-FR" dirty="0">
                <a:hlinkClick r:id="rId21" tooltip="Années 1980"/>
              </a:rPr>
              <a:t>années 1980</a:t>
            </a:r>
            <a:r>
              <a:rPr lang="fr-FR" baseline="30000" dirty="0">
                <a:hlinkClick r:id="rId22"/>
              </a:rPr>
              <a:t>18</a:t>
            </a:r>
            <a:r>
              <a:rPr lang="fr-FR" dirty="0"/>
              <a:t>. Après son documentaire </a:t>
            </a:r>
            <a:r>
              <a:rPr lang="fr-FR" i="1" dirty="0">
                <a:hlinkClick r:id="rId23" tooltip="Faits divers (film, 1983)"/>
              </a:rPr>
              <a:t>Faits divers</a:t>
            </a:r>
            <a:r>
              <a:rPr lang="fr-FR" dirty="0"/>
              <a:t> datant de 1983, Depardon poursuit en 1994 son travail cinématographique sur l'institution judiciaire avec </a:t>
            </a:r>
            <a:r>
              <a:rPr lang="fr-FR" i="1" dirty="0">
                <a:hlinkClick r:id="rId24" tooltip="Délits flagrants"/>
              </a:rPr>
              <a:t>Délits flagrants</a:t>
            </a:r>
            <a:r>
              <a:rPr lang="fr-FR" dirty="0"/>
              <a:t> puis </a:t>
            </a:r>
            <a:r>
              <a:rPr lang="fr-FR" i="1" dirty="0">
                <a:hlinkClick r:id="rId25" tooltip="10e chambre, instants d'audience"/>
              </a:rPr>
              <a:t>10</a:t>
            </a:r>
            <a:r>
              <a:rPr lang="fr-FR" i="1" baseline="30000" dirty="0">
                <a:hlinkClick r:id="rId25" tooltip="10e chambre, instants d'audience"/>
              </a:rPr>
              <a:t>e</a:t>
            </a:r>
            <a:r>
              <a:rPr lang="fr-FR" i="1" dirty="0">
                <a:hlinkClick r:id="rId25" tooltip="10e chambre, instants d'audience"/>
              </a:rPr>
              <a:t> chambre, instants d'audience</a:t>
            </a:r>
            <a:r>
              <a:rPr lang="fr-FR" dirty="0"/>
              <a:t> en 2004 où il filme des audiences du </a:t>
            </a:r>
            <a:r>
              <a:rPr lang="fr-FR" dirty="0">
                <a:hlinkClick r:id="rId26" tooltip="Tribunal correctionnel (France)"/>
              </a:rPr>
              <a:t>tribunal correctionnel</a:t>
            </a:r>
            <a:r>
              <a:rPr lang="fr-FR" dirty="0"/>
              <a:t> de </a:t>
            </a:r>
            <a:r>
              <a:rPr lang="fr-FR" dirty="0">
                <a:hlinkClick r:id="rId27" tooltip="Paris"/>
              </a:rPr>
              <a:t>Paris</a:t>
            </a:r>
            <a:r>
              <a:rPr lang="fr-FR" baseline="30000" dirty="0">
                <a:hlinkClick r:id="rId20"/>
              </a:rPr>
              <a:t>17</a:t>
            </a:r>
            <a:r>
              <a:rPr lang="fr-FR" dirty="0"/>
              <a:t>. </a:t>
            </a:r>
          </a:p>
          <a:p>
            <a:endParaRPr lang="fr-FR" dirty="0"/>
          </a:p>
        </p:txBody>
      </p:sp>
      <p:sp>
        <p:nvSpPr>
          <p:cNvPr id="4" name="Espace réservé du numéro de diapositive 3"/>
          <p:cNvSpPr>
            <a:spLocks noGrp="1"/>
          </p:cNvSpPr>
          <p:nvPr>
            <p:ph type="sldNum" sz="quarter" idx="10"/>
          </p:nvPr>
        </p:nvSpPr>
        <p:spPr/>
        <p:txBody>
          <a:bodyPr/>
          <a:lstStyle/>
          <a:p>
            <a:fld id="{31AFC60C-EEC1-CD4D-888B-25B237B57243}" type="slidenum">
              <a:rPr lang="en-US" smtClean="0"/>
              <a:t>2</a:t>
            </a:fld>
            <a:endParaRPr lang="en-US"/>
          </a:p>
        </p:txBody>
      </p:sp>
    </p:spTree>
    <p:extLst>
      <p:ext uri="{BB962C8B-B14F-4D97-AF65-F5344CB8AC3E}">
        <p14:creationId xmlns:p14="http://schemas.microsoft.com/office/powerpoint/2010/main" val="13897391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noProof="0" dirty="0"/>
              <a:t>Au cours des années 2000, Raymond Depardon commence un travail documentaire sur le monde paysan intitulé </a:t>
            </a:r>
            <a:r>
              <a:rPr lang="fr-FR" i="1" noProof="0" dirty="0">
                <a:hlinkClick r:id="rId3" tooltip="Profils Paysans"/>
              </a:rPr>
              <a:t>Profils Paysans</a:t>
            </a:r>
            <a:r>
              <a:rPr lang="fr-FR" noProof="0" dirty="0"/>
              <a:t>. Le premier volet, </a:t>
            </a:r>
            <a:r>
              <a:rPr lang="fr-FR" i="1" noProof="0" dirty="0"/>
              <a:t>L'Approche</a:t>
            </a:r>
            <a:r>
              <a:rPr lang="fr-FR" noProof="0" dirty="0"/>
              <a:t>, sort en 2001, le second, </a:t>
            </a:r>
            <a:r>
              <a:rPr lang="fr-FR" i="1" noProof="0" dirty="0"/>
              <a:t>Le Quotidien</a:t>
            </a:r>
            <a:r>
              <a:rPr lang="fr-FR" noProof="0" dirty="0"/>
              <a:t>, en 2005 et le dernier, </a:t>
            </a:r>
            <a:r>
              <a:rPr lang="fr-FR" i="1" noProof="0" dirty="0"/>
              <a:t>La Vie moderne</a:t>
            </a:r>
            <a:r>
              <a:rPr lang="fr-FR" noProof="0" dirty="0"/>
              <a:t>, en 2008. Sa recherche esthétique passe par un travail sur le son avec </a:t>
            </a:r>
            <a:r>
              <a:rPr lang="fr-FR" noProof="0" dirty="0">
                <a:hlinkClick r:id="rId4" tooltip="Claudine Nougaret"/>
              </a:rPr>
              <a:t>Claudine Nougaret</a:t>
            </a:r>
            <a:r>
              <a:rPr lang="fr-FR" noProof="0" dirty="0"/>
              <a:t> et </a:t>
            </a:r>
            <a:r>
              <a:rPr lang="fr-FR" noProof="0" dirty="0">
                <a:hlinkClick r:id="rId5" tooltip="Jean-Pierre Beauviala"/>
              </a:rPr>
              <a:t>Jean-Pierre Beauviala</a:t>
            </a:r>
            <a:r>
              <a:rPr lang="fr-FR" baseline="30000" noProof="0" dirty="0">
                <a:hlinkClick r:id="rId6"/>
              </a:rPr>
              <a:t>17</a:t>
            </a:r>
            <a:r>
              <a:rPr lang="fr-FR" noProof="0" dirty="0"/>
              <a:t>. Le 12 décembre 2008, il est honoré du </a:t>
            </a:r>
            <a:r>
              <a:rPr lang="fr-FR" noProof="0" dirty="0">
                <a:hlinkClick r:id="rId7" tooltip="Prix Louis-Delluc"/>
              </a:rPr>
              <a:t>prix Louis-Delluc</a:t>
            </a:r>
            <a:r>
              <a:rPr lang="fr-FR" noProof="0" dirty="0"/>
              <a:t> pour son film </a:t>
            </a:r>
            <a:r>
              <a:rPr lang="fr-FR" i="1" noProof="0" dirty="0">
                <a:hlinkClick r:id="rId8" tooltip="La Vie moderne (film, 2008)"/>
              </a:rPr>
              <a:t>Profils paysans, la vie moderne</a:t>
            </a:r>
            <a:r>
              <a:rPr lang="fr-FR" noProof="0" dirty="0"/>
              <a:t>.</a:t>
            </a:r>
          </a:p>
          <a:p>
            <a:endParaRPr lang="fr-FR" noProof="0" dirty="0"/>
          </a:p>
          <a:p>
            <a:r>
              <a:rPr lang="fr-FR" noProof="0" dirty="0"/>
              <a:t>Cf. </a:t>
            </a:r>
            <a:r>
              <a:rPr lang="fr-FR" noProof="0" dirty="0" err="1"/>
              <a:t>Laplantine</a:t>
            </a:r>
            <a:endParaRPr lang="fr-FR" noProof="0" dirty="0"/>
          </a:p>
          <a:p>
            <a:r>
              <a:rPr lang="fr-FR" sz="1200" b="0" i="0" u="none" strike="noStrike" kern="1200" baseline="0" noProof="0" dirty="0">
                <a:solidFill>
                  <a:schemeClr val="tx1"/>
                </a:solidFill>
                <a:latin typeface="+mn-lt"/>
                <a:ea typeface="+mn-ea"/>
                <a:cs typeface="+mn-cs"/>
              </a:rPr>
              <a:t>— </a:t>
            </a:r>
            <a:r>
              <a:rPr lang="fr-FR" sz="1200" b="0" i="0" u="none" strike="noStrike" kern="1200" baseline="0" noProof="0" dirty="0" err="1">
                <a:solidFill>
                  <a:schemeClr val="tx1"/>
                </a:solidFill>
                <a:latin typeface="+mn-lt"/>
                <a:ea typeface="+mn-ea"/>
                <a:cs typeface="+mn-cs"/>
              </a:rPr>
              <a:t>Laplantine</a:t>
            </a:r>
            <a:r>
              <a:rPr lang="fr-FR" sz="1200" b="0" i="0" u="none" strike="noStrike" kern="1200" baseline="0" noProof="0" dirty="0">
                <a:solidFill>
                  <a:schemeClr val="tx1"/>
                </a:solidFill>
                <a:latin typeface="+mn-lt"/>
                <a:ea typeface="+mn-ea"/>
                <a:cs typeface="+mn-cs"/>
              </a:rPr>
              <a:t> F., Penser en images, Ethnologie française 2007/1, Tome XXXVII, p. 47-56.</a:t>
            </a:r>
          </a:p>
          <a:p>
            <a:endParaRPr lang="fr-FR" noProof="0" dirty="0"/>
          </a:p>
          <a:p>
            <a:r>
              <a:rPr lang="fr-FR" sz="1200" b="0" i="0" u="none" strike="noStrike" kern="1200" baseline="0" noProof="0" dirty="0">
                <a:solidFill>
                  <a:schemeClr val="tx1"/>
                </a:solidFill>
                <a:latin typeface="+mn-lt"/>
                <a:ea typeface="+mn-ea"/>
                <a:cs typeface="+mn-cs"/>
              </a:rPr>
              <a:t>Il existe des situations dans lesquelles ce que l’on voit et ce que l’on dit ne s’accordent pas non plus, sont</a:t>
            </a:r>
          </a:p>
          <a:p>
            <a:r>
              <a:rPr lang="fr-FR" sz="1200" b="0" i="0" u="none" strike="noStrike" kern="1200" baseline="0" noProof="0" dirty="0">
                <a:solidFill>
                  <a:schemeClr val="tx1"/>
                </a:solidFill>
                <a:latin typeface="+mn-lt"/>
                <a:ea typeface="+mn-ea"/>
                <a:cs typeface="+mn-cs"/>
              </a:rPr>
              <a:t>susceptibles de se séparer, voire de se combattre. Dans celles-ci, le langage paraît inadéquat, insuffisant, intempestif</a:t>
            </a:r>
          </a:p>
          <a:p>
            <a:r>
              <a:rPr lang="fr-FR" sz="1200" b="0" i="0" u="none" strike="noStrike" kern="1200" baseline="0" noProof="0" dirty="0">
                <a:solidFill>
                  <a:schemeClr val="tx1"/>
                </a:solidFill>
                <a:latin typeface="+mn-lt"/>
                <a:ea typeface="+mn-ea"/>
                <a:cs typeface="+mn-cs"/>
              </a:rPr>
              <a:t>voire obscène. Comment dire la Shoah ? Comment dire la souffrance et la douleur, qui peuvent</a:t>
            </a:r>
          </a:p>
          <a:p>
            <a:r>
              <a:rPr lang="fr-FR" sz="1200" b="0" i="0" u="none" strike="noStrike" kern="1200" baseline="0" noProof="0" dirty="0">
                <a:solidFill>
                  <a:schemeClr val="tx1"/>
                </a:solidFill>
                <a:latin typeface="+mn-lt"/>
                <a:ea typeface="+mn-ea"/>
                <a:cs typeface="+mn-cs"/>
              </a:rPr>
              <a:t>aller jusqu’à détruire la parole qui a pu par ailleurs contribuer à les provoquer ? Comment dire la plus</a:t>
            </a:r>
          </a:p>
          <a:p>
            <a:r>
              <a:rPr lang="fr-FR" sz="1200" b="0" i="0" u="none" strike="noStrike" kern="1200" baseline="0" noProof="0" dirty="0">
                <a:solidFill>
                  <a:schemeClr val="tx1"/>
                </a:solidFill>
                <a:latin typeface="+mn-lt"/>
                <a:ea typeface="+mn-ea"/>
                <a:cs typeface="+mn-cs"/>
              </a:rPr>
              <a:t>grande intensité du plaisir, </a:t>
            </a:r>
            <a:r>
              <a:rPr lang="fr-FR" sz="1200" b="1" i="0" u="none" strike="noStrike" kern="1200" baseline="0" noProof="0" dirty="0">
                <a:solidFill>
                  <a:schemeClr val="tx1"/>
                </a:solidFill>
                <a:latin typeface="+mn-lt"/>
                <a:ea typeface="+mn-ea"/>
                <a:cs typeface="+mn-cs"/>
              </a:rPr>
              <a:t>les minuscules inflexions des mouvements du corps et des expressions du visage pris</a:t>
            </a:r>
          </a:p>
          <a:p>
            <a:r>
              <a:rPr lang="fr-FR" sz="1200" b="1" i="0" u="none" strike="noStrike" kern="1200" baseline="0" noProof="0" dirty="0">
                <a:solidFill>
                  <a:schemeClr val="tx1"/>
                </a:solidFill>
                <a:latin typeface="+mn-lt"/>
                <a:ea typeface="+mn-ea"/>
                <a:cs typeface="+mn-cs"/>
              </a:rPr>
              <a:t>dans ce que Raymond Depardon appelle les « temps faibles» de la vie quotidienne [Depardon, 1993] </a:t>
            </a:r>
            <a:r>
              <a:rPr lang="fr-FR" sz="1200" b="0" i="0" u="none" strike="noStrike" kern="1200" baseline="0" noProof="0" dirty="0">
                <a:solidFill>
                  <a:schemeClr val="tx1"/>
                </a:solidFill>
                <a:latin typeface="+mn-lt"/>
                <a:ea typeface="+mn-ea"/>
                <a:cs typeface="+mn-cs"/>
              </a:rPr>
              <a:t>?</a:t>
            </a:r>
          </a:p>
          <a:p>
            <a:r>
              <a:rPr lang="fr-FR" sz="1200" b="1" i="0" u="none" strike="noStrike" kern="1200" baseline="0" noProof="0" dirty="0">
                <a:solidFill>
                  <a:schemeClr val="tx1"/>
                </a:solidFill>
                <a:latin typeface="+mn-lt"/>
                <a:ea typeface="+mn-ea"/>
                <a:cs typeface="+mn-cs"/>
              </a:rPr>
              <a:t>C’est dans les blancs de la parole, et en particulier de la parole organisée dans des discours, que la photographie</a:t>
            </a:r>
          </a:p>
          <a:p>
            <a:r>
              <a:rPr lang="fr-FR" sz="1200" b="1" i="0" u="none" strike="noStrike" kern="1200" baseline="0" noProof="0" dirty="0">
                <a:solidFill>
                  <a:schemeClr val="tx1"/>
                </a:solidFill>
                <a:latin typeface="+mn-lt"/>
                <a:ea typeface="+mn-ea"/>
                <a:cs typeface="+mn-cs"/>
              </a:rPr>
              <a:t>a sa plus grande pertinence. C’est également l’une de ses raisons d’être. Or, l’énergie d’une pensée en images,</a:t>
            </a:r>
          </a:p>
          <a:p>
            <a:r>
              <a:rPr lang="fr-FR" sz="1200" b="1" i="0" u="none" strike="noStrike" kern="1200" baseline="0" noProof="0" dirty="0">
                <a:solidFill>
                  <a:schemeClr val="tx1"/>
                </a:solidFill>
                <a:latin typeface="+mn-lt"/>
                <a:ea typeface="+mn-ea"/>
                <a:cs typeface="+mn-cs"/>
              </a:rPr>
              <a:t>qui est aussi, nous allons le voir, une énergie réflexive, continue à être largement ignorée. </a:t>
            </a:r>
            <a:r>
              <a:rPr lang="fr-FR" sz="1200" b="0" i="0" u="none" strike="noStrike" kern="1200" baseline="0" noProof="0" dirty="0">
                <a:solidFill>
                  <a:schemeClr val="tx1"/>
                </a:solidFill>
                <a:latin typeface="+mn-lt"/>
                <a:ea typeface="+mn-ea"/>
                <a:cs typeface="+mn-cs"/>
              </a:rPr>
              <a:t>Cette énergie</a:t>
            </a:r>
          </a:p>
          <a:p>
            <a:r>
              <a:rPr lang="fr-FR" sz="1200" b="0" i="0" u="none" strike="noStrike" kern="1200" baseline="0" noProof="0" dirty="0">
                <a:solidFill>
                  <a:schemeClr val="tx1"/>
                </a:solidFill>
                <a:latin typeface="+mn-lt"/>
                <a:ea typeface="+mn-ea"/>
                <a:cs typeface="+mn-cs"/>
              </a:rPr>
              <a:t>se trouve encore vidée d’elle-même et ramenée à ce qui n’est pas elle. Sans doute par peur du potentiel de</a:t>
            </a:r>
          </a:p>
          <a:p>
            <a:r>
              <a:rPr lang="fr-FR" sz="1200" b="0" i="0" u="none" strike="noStrike" kern="1200" baseline="0" noProof="0" dirty="0">
                <a:solidFill>
                  <a:schemeClr val="tx1"/>
                </a:solidFill>
                <a:latin typeface="+mn-lt"/>
                <a:ea typeface="+mn-ea"/>
                <a:cs typeface="+mn-cs"/>
              </a:rPr>
              <a:t>doute et de désordre qu’elle charrie, elle est le plus souvent considérée du seul point de vue de l’ordre du</a:t>
            </a:r>
          </a:p>
          <a:p>
            <a:r>
              <a:rPr lang="fr-FR" sz="1200" b="0" i="0" u="none" strike="noStrike" kern="1200" baseline="0" noProof="0" dirty="0">
                <a:solidFill>
                  <a:schemeClr val="tx1"/>
                </a:solidFill>
                <a:latin typeface="+mn-lt"/>
                <a:ea typeface="+mn-ea"/>
                <a:cs typeface="+mn-cs"/>
              </a:rPr>
              <a:t>discours. On le voit bien chaque fois qu’il est question d’une exposition de photos ou d’un film. </a:t>
            </a:r>
            <a:r>
              <a:rPr lang="fr-FR" sz="1200" b="1" i="0" u="none" strike="noStrike" kern="1200" baseline="0" noProof="0" dirty="0">
                <a:solidFill>
                  <a:schemeClr val="tx1"/>
                </a:solidFill>
                <a:latin typeface="+mn-lt"/>
                <a:ea typeface="+mn-ea"/>
                <a:cs typeface="+mn-cs"/>
              </a:rPr>
              <a:t>Tout se passe</a:t>
            </a:r>
          </a:p>
          <a:p>
            <a:r>
              <a:rPr lang="fr-FR" sz="1200" b="1" i="0" u="none" strike="noStrike" kern="1200" baseline="0" noProof="0" dirty="0">
                <a:solidFill>
                  <a:schemeClr val="tx1"/>
                </a:solidFill>
                <a:latin typeface="+mn-lt"/>
                <a:ea typeface="+mn-ea"/>
                <a:cs typeface="+mn-cs"/>
              </a:rPr>
              <a:t>comme si l’idée préexistait à l’image, cette dernière étant alors seulement envisagée en tant que moyen, instrument</a:t>
            </a:r>
          </a:p>
          <a:p>
            <a:r>
              <a:rPr lang="fr-FR" sz="1200" b="1" i="0" u="none" strike="noStrike" kern="1200" baseline="0" noProof="0" dirty="0">
                <a:solidFill>
                  <a:schemeClr val="tx1"/>
                </a:solidFill>
                <a:latin typeface="+mn-lt"/>
                <a:ea typeface="+mn-ea"/>
                <a:cs typeface="+mn-cs"/>
              </a:rPr>
              <a:t>ou support servant à illustrer un contenu. Tout se passe en somme comme s’il y avait un sens inerte (à</a:t>
            </a:r>
          </a:p>
          <a:p>
            <a:r>
              <a:rPr lang="fr-FR" sz="1200" b="1" i="0" u="none" strike="noStrike" kern="1200" baseline="0" noProof="0" dirty="0">
                <a:solidFill>
                  <a:schemeClr val="tx1"/>
                </a:solidFill>
                <a:latin typeface="+mn-lt"/>
                <a:ea typeface="+mn-ea"/>
                <a:cs typeface="+mn-cs"/>
              </a:rPr>
              <a:t>déchiffrer ou à décoder) qui préexisterait à sa réalisation,</a:t>
            </a:r>
          </a:p>
          <a:p>
            <a:endParaRPr lang="fr-FR" sz="1200" b="0" i="0" u="none" strike="noStrike" kern="1200" baseline="0" noProof="0" dirty="0">
              <a:solidFill>
                <a:schemeClr val="tx1"/>
              </a:solidFill>
              <a:latin typeface="+mn-lt"/>
              <a:ea typeface="+mn-ea"/>
              <a:cs typeface="+mn-cs"/>
            </a:endParaRPr>
          </a:p>
          <a:p>
            <a:r>
              <a:rPr lang="fr-FR" sz="1200" b="1" i="0" u="none" strike="noStrike" kern="1200" baseline="0" noProof="0" dirty="0">
                <a:solidFill>
                  <a:schemeClr val="tx1"/>
                </a:solidFill>
                <a:latin typeface="+mn-lt"/>
                <a:ea typeface="+mn-ea"/>
                <a:cs typeface="+mn-cs"/>
              </a:rPr>
              <a:t>Toutefois, cette préexistence et cette prééminence du discours ne concernent en rien la photographie et le</a:t>
            </a:r>
          </a:p>
          <a:p>
            <a:r>
              <a:rPr lang="fr-FR" sz="1200" b="1" i="0" u="none" strike="noStrike" kern="1200" baseline="0" noProof="0" dirty="0">
                <a:solidFill>
                  <a:schemeClr val="tx1"/>
                </a:solidFill>
                <a:latin typeface="+mn-lt"/>
                <a:ea typeface="+mn-ea"/>
                <a:cs typeface="+mn-cs"/>
              </a:rPr>
              <a:t>cinéma. L’image photographique, rigoureusement muette, ne « dit » pas quelque chose. Elle ne « dit » strictement</a:t>
            </a:r>
          </a:p>
          <a:p>
            <a:r>
              <a:rPr lang="fr-FR" sz="1200" b="1" i="0" u="none" strike="noStrike" kern="1200" baseline="0" noProof="0" dirty="0">
                <a:solidFill>
                  <a:schemeClr val="tx1"/>
                </a:solidFill>
                <a:latin typeface="+mn-lt"/>
                <a:ea typeface="+mn-ea"/>
                <a:cs typeface="+mn-cs"/>
              </a:rPr>
              <a:t>rien. Elle montre (et dissimule), mais elle ne « dit » pas. Elle est irréductible au logos. Sa raison d’être</a:t>
            </a:r>
          </a:p>
          <a:p>
            <a:r>
              <a:rPr lang="fr-FR" sz="1200" b="1" i="0" u="none" strike="noStrike" kern="1200" baseline="0" noProof="0" dirty="0">
                <a:solidFill>
                  <a:schemeClr val="tx1"/>
                </a:solidFill>
                <a:latin typeface="+mn-lt"/>
                <a:ea typeface="+mn-ea"/>
                <a:cs typeface="+mn-cs"/>
              </a:rPr>
              <a:t>est de ne pouvoir recevoir aucune autre forme sans devenir autre chose qu’elle-même. Elle est sa propre nécessité.</a:t>
            </a:r>
          </a:p>
          <a:p>
            <a:r>
              <a:rPr lang="fr-FR" sz="1200" b="1" i="0" u="none" strike="noStrike" kern="1200" baseline="0" noProof="0" dirty="0">
                <a:solidFill>
                  <a:schemeClr val="tx1"/>
                </a:solidFill>
                <a:latin typeface="+mn-lt"/>
                <a:ea typeface="+mn-ea"/>
                <a:cs typeface="+mn-cs"/>
              </a:rPr>
              <a:t>Le travail d’un photographe ne consiste pas à « exprimer » par des mots, mais à montrer par des images.</a:t>
            </a:r>
          </a:p>
          <a:p>
            <a:r>
              <a:rPr lang="fr-FR" sz="1200" b="1" i="0" u="none" strike="noStrike" kern="1200" baseline="0" noProof="0" dirty="0">
                <a:solidFill>
                  <a:schemeClr val="tx1"/>
                </a:solidFill>
                <a:latin typeface="+mn-lt"/>
                <a:ea typeface="+mn-ea"/>
                <a:cs typeface="+mn-cs"/>
              </a:rPr>
              <a:t>Il n’a, à proprement parler, rien à « dire », même s’il s’engage par ailleurs dans une activité d’écriture de</a:t>
            </a:r>
          </a:p>
          <a:p>
            <a:r>
              <a:rPr lang="fr-FR" sz="1200" b="1" i="0" u="none" strike="noStrike" kern="1200" baseline="0" noProof="0" dirty="0">
                <a:solidFill>
                  <a:schemeClr val="tx1"/>
                </a:solidFill>
                <a:latin typeface="+mn-lt"/>
                <a:ea typeface="+mn-ea"/>
                <a:cs typeface="+mn-cs"/>
              </a:rPr>
              <a:t>l’expérience qui est la sienne.</a:t>
            </a:r>
          </a:p>
          <a:p>
            <a:r>
              <a:rPr lang="fr-FR" sz="1200" b="1" i="0" u="none" strike="noStrike" kern="1200" baseline="0" noProof="0" dirty="0">
                <a:solidFill>
                  <a:schemeClr val="tx1"/>
                </a:solidFill>
                <a:latin typeface="+mn-lt"/>
                <a:ea typeface="+mn-ea"/>
                <a:cs typeface="+mn-cs"/>
              </a:rPr>
              <a:t>La question des relations entre le visible et le dicible, et, a fortiori, entre le visuel et le textuel, est donc extrêmement</a:t>
            </a:r>
          </a:p>
          <a:p>
            <a:r>
              <a:rPr lang="fr-FR" sz="1200" b="1" i="0" u="none" strike="noStrike" kern="1200" baseline="0" noProof="0" dirty="0">
                <a:solidFill>
                  <a:schemeClr val="tx1"/>
                </a:solidFill>
                <a:latin typeface="+mn-lt"/>
                <a:ea typeface="+mn-ea"/>
                <a:cs typeface="+mn-cs"/>
              </a:rPr>
              <a:t>complexe.</a:t>
            </a:r>
            <a:endParaRPr lang="fr-FR" b="1" noProof="0" dirty="0"/>
          </a:p>
        </p:txBody>
      </p:sp>
      <p:sp>
        <p:nvSpPr>
          <p:cNvPr id="4" name="Slide Number Placeholder 3"/>
          <p:cNvSpPr>
            <a:spLocks noGrp="1"/>
          </p:cNvSpPr>
          <p:nvPr>
            <p:ph type="sldNum" sz="quarter" idx="10"/>
          </p:nvPr>
        </p:nvSpPr>
        <p:spPr/>
        <p:txBody>
          <a:bodyPr/>
          <a:lstStyle/>
          <a:p>
            <a:fld id="{31AFC60C-EEC1-CD4D-888B-25B237B57243}" type="slidenum">
              <a:rPr lang="en-US" smtClean="0"/>
              <a:t>3</a:t>
            </a:fld>
            <a:endParaRPr lang="en-US"/>
          </a:p>
        </p:txBody>
      </p:sp>
    </p:spTree>
    <p:extLst>
      <p:ext uri="{BB962C8B-B14F-4D97-AF65-F5344CB8AC3E}">
        <p14:creationId xmlns:p14="http://schemas.microsoft.com/office/powerpoint/2010/main" val="2292583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dirty="0"/>
              <a:t>Il propose une photographie « des temps faibles », qu’il décrit quelques années plus tard comme une image où « rien ne se passerait, n’y aurait aucun intérêt, pas de moment décisif, pas de couleur ni de lumière magnifiques, pas de petits rayons de soleil, pas de chimie bricolée […] »</a:t>
            </a:r>
          </a:p>
          <a:p>
            <a:endParaRPr lang="fr-FR" dirty="0"/>
          </a:p>
        </p:txBody>
      </p:sp>
      <p:sp>
        <p:nvSpPr>
          <p:cNvPr id="4" name="Espace réservé du numéro de diapositive 3"/>
          <p:cNvSpPr>
            <a:spLocks noGrp="1"/>
          </p:cNvSpPr>
          <p:nvPr>
            <p:ph type="sldNum" sz="quarter" idx="10"/>
          </p:nvPr>
        </p:nvSpPr>
        <p:spPr/>
        <p:txBody>
          <a:bodyPr/>
          <a:lstStyle/>
          <a:p>
            <a:fld id="{31AFC60C-EEC1-CD4D-888B-25B237B57243}" type="slidenum">
              <a:rPr lang="en-US" smtClean="0"/>
              <a:t>5</a:t>
            </a:fld>
            <a:endParaRPr lang="en-US"/>
          </a:p>
        </p:txBody>
      </p:sp>
    </p:spTree>
    <p:extLst>
      <p:ext uri="{BB962C8B-B14F-4D97-AF65-F5344CB8AC3E}">
        <p14:creationId xmlns:p14="http://schemas.microsoft.com/office/powerpoint/2010/main" val="2240025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fr-FR" dirty="0"/>
              <a:t>sur l’ensemble d’une création riche et variée portant sur ce territoire contemporain, on peut citer ici </a:t>
            </a:r>
            <a:r>
              <a:rPr lang="fr-FR" i="1" dirty="0"/>
              <a:t>Une campagne française, fragments </a:t>
            </a:r>
            <a:r>
              <a:rPr lang="fr-FR" dirty="0"/>
              <a:t>de Thibaut </a:t>
            </a:r>
            <a:r>
              <a:rPr lang="fr-FR" dirty="0" err="1"/>
              <a:t>Cuisset</a:t>
            </a:r>
            <a:r>
              <a:rPr lang="fr-FR" dirty="0"/>
              <a:t>. La série a été distinguée en 2009 par le Prix de la photographie de l’Académie des Beaux Arts et exposée ce même automne 2010 dans la prestigieuse institution. </a:t>
            </a:r>
            <a:r>
              <a:rPr lang="fr-FR"/>
              <a:t>Là encore c’est un territoire dénué de tout caractère </a:t>
            </a:r>
          </a:p>
          <a:p>
            <a:endParaRPr lang="fr-FR"/>
          </a:p>
        </p:txBody>
      </p:sp>
      <p:sp>
        <p:nvSpPr>
          <p:cNvPr id="4" name="Espace réservé du numéro de diapositive 3"/>
          <p:cNvSpPr>
            <a:spLocks noGrp="1"/>
          </p:cNvSpPr>
          <p:nvPr>
            <p:ph type="sldNum" sz="quarter" idx="10"/>
          </p:nvPr>
        </p:nvSpPr>
        <p:spPr/>
        <p:txBody>
          <a:bodyPr/>
          <a:lstStyle/>
          <a:p>
            <a:fld id="{31AFC60C-EEC1-CD4D-888B-25B237B57243}" type="slidenum">
              <a:rPr lang="en-US" smtClean="0"/>
              <a:t>6</a:t>
            </a:fld>
            <a:endParaRPr lang="en-US"/>
          </a:p>
        </p:txBody>
      </p:sp>
    </p:spTree>
    <p:extLst>
      <p:ext uri="{BB962C8B-B14F-4D97-AF65-F5344CB8AC3E}">
        <p14:creationId xmlns:p14="http://schemas.microsoft.com/office/powerpoint/2010/main" val="2297342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295400"/>
            <a:ext cx="8228013" cy="1927225"/>
          </a:xfrm>
        </p:spPr>
        <p:txBody>
          <a:bodyPr tIns="0" bIns="0" anchor="b" anchorCtr="0"/>
          <a:lstStyle>
            <a:lvl1pPr>
              <a:defRPr sz="6000">
                <a:solidFill>
                  <a:schemeClr val="bg1"/>
                </a:solidFill>
              </a:defRPr>
            </a:lvl1pPr>
          </a:lstStyle>
          <a:p>
            <a:r>
              <a:rPr lang="fr-FR"/>
              <a:t>Cliquez et modifiez le titre</a:t>
            </a:r>
            <a:endParaRPr/>
          </a:p>
        </p:txBody>
      </p:sp>
      <p:sp>
        <p:nvSpPr>
          <p:cNvPr id="3" name="Subtitle 2"/>
          <p:cNvSpPr>
            <a:spLocks noGrp="1"/>
          </p:cNvSpPr>
          <p:nvPr>
            <p:ph type="subTitle" idx="1"/>
          </p:nvPr>
        </p:nvSpPr>
        <p:spPr>
          <a:xfrm>
            <a:off x="457199" y="3307976"/>
            <a:ext cx="8228013" cy="106680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dirty="0"/>
          </a:p>
        </p:txBody>
      </p:sp>
      <p:sp>
        <p:nvSpPr>
          <p:cNvPr id="4" name="Date Placeholder 3"/>
          <p:cNvSpPr>
            <a:spLocks noGrp="1"/>
          </p:cNvSpPr>
          <p:nvPr>
            <p:ph type="dt" sz="half" idx="10"/>
          </p:nvPr>
        </p:nvSpPr>
        <p:spPr/>
        <p:txBody>
          <a:bodyPr/>
          <a:lstStyle/>
          <a:p>
            <a:fld id="{3C9FE078-C6E6-744A-B8E5-521F1C4F49E6}" type="datetimeFigureOut">
              <a:rPr lang="en-US" smtClean="0"/>
              <a:t>9/9/2022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90FAD-9B25-4643-80A0-0BB006019C46}" type="slidenum">
              <a:rPr lang="en-US" smtClean="0"/>
              <a:t>‹N°›</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Vide">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9FE078-C6E6-744A-B8E5-521F1C4F49E6}" type="datetimeFigureOut">
              <a:rPr lang="en-US" smtClean="0"/>
              <a:t>9/9/2022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590FAD-9B25-4643-80A0-0BB006019C46}" type="slidenum">
              <a:rPr lang="en-US" smtClean="0"/>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u avec légen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fr-FR"/>
              <a:t>Cliquez et modifiez le titre</a:t>
            </a:r>
            <a:endParaRPr/>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spcBef>
                <a:spcPts val="600"/>
              </a:spcBef>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lvl1pPr>
              <a:defRPr>
                <a:solidFill>
                  <a:schemeClr val="bg1"/>
                </a:solidFill>
              </a:defRPr>
            </a:lvl1pPr>
          </a:lstStyle>
          <a:p>
            <a:fld id="{3C9FE078-C6E6-744A-B8E5-521F1C4F49E6}" type="datetimeFigureOut">
              <a:rPr lang="en-US" smtClean="0"/>
              <a:t>9/9/2022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590FAD-9B25-4643-80A0-0BB006019C46}" type="slidenum">
              <a:rPr lang="en-US" smtClean="0"/>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mage avec légen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fr-FR"/>
              <a:t>Cliquez et modifiez le titre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lvl1pPr>
              <a:defRPr>
                <a:solidFill>
                  <a:schemeClr val="bg1"/>
                </a:solidFill>
              </a:defRPr>
            </a:lvl1pPr>
          </a:lstStyle>
          <a:p>
            <a:fld id="{3C9FE078-C6E6-744A-B8E5-521F1C4F49E6}" type="datetimeFigureOut">
              <a:rPr lang="en-US" smtClean="0"/>
              <a:t>9/9/2022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590FAD-9B25-4643-80A0-0BB006019C46}" type="slidenum">
              <a:rPr lang="en-US" smtClean="0"/>
              <a:t>‹N°›</a:t>
            </a:fld>
            <a:endParaRPr lang="en-US"/>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fr-FR"/>
              <a:t>Faire glisser l'image vers l'espace réservé ou cliquer sur l'icône pour l'ajouter</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images avec légen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fr-FR"/>
              <a:t>Cliquez et modifiez le titre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lvl1pPr>
              <a:defRPr>
                <a:solidFill>
                  <a:schemeClr val="bg1"/>
                </a:solidFill>
              </a:defRPr>
            </a:lvl1pPr>
          </a:lstStyle>
          <a:p>
            <a:fld id="{3C9FE078-C6E6-744A-B8E5-521F1C4F49E6}" type="datetimeFigureOut">
              <a:rPr lang="en-US" smtClean="0"/>
              <a:t>9/9/2022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590FAD-9B25-4643-80A0-0BB006019C46}" type="slidenum">
              <a:rPr lang="en-US" smtClean="0"/>
              <a:t>‹N°›</a:t>
            </a:fld>
            <a:endParaRPr lang="en-US"/>
          </a:p>
        </p:txBody>
      </p:sp>
      <p:sp>
        <p:nvSpPr>
          <p:cNvPr id="9" name="Picture Placeholder 8"/>
          <p:cNvSpPr>
            <a:spLocks noGrp="1"/>
          </p:cNvSpPr>
          <p:nvPr>
            <p:ph type="pic" sz="quarter" idx="13"/>
          </p:nvPr>
        </p:nvSpPr>
        <p:spPr>
          <a:xfrm>
            <a:off x="990600" y="2590800"/>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fr-FR"/>
              <a:t>Faire glisser l'image vers l'espace réservé ou cliquer sur l'icône pour l'ajouter</a:t>
            </a:r>
            <a:endParaRPr/>
          </a:p>
        </p:txBody>
      </p:sp>
      <p:sp>
        <p:nvSpPr>
          <p:cNvPr id="8" name="Picture Placeholder 8"/>
          <p:cNvSpPr>
            <a:spLocks noGrp="1"/>
          </p:cNvSpPr>
          <p:nvPr>
            <p:ph type="pic" sz="quarter" idx="14"/>
          </p:nvPr>
        </p:nvSpPr>
        <p:spPr>
          <a:xfrm>
            <a:off x="2479675" y="1260475"/>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fr-FR"/>
              <a:t>Faire glisser l'image vers l'espace réservé ou cliquer sur l'icône pour l'ajouter</a:t>
            </a:r>
            <a:endParaRPr/>
          </a:p>
        </p:txBody>
      </p:sp>
      <p:sp>
        <p:nvSpPr>
          <p:cNvPr id="10" name="Picture Placeholder 8"/>
          <p:cNvSpPr>
            <a:spLocks noGrp="1"/>
          </p:cNvSpPr>
          <p:nvPr>
            <p:ph type="pic" sz="quarter" idx="15"/>
          </p:nvPr>
        </p:nvSpPr>
        <p:spPr>
          <a:xfrm>
            <a:off x="269875" y="762000"/>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fr-FR"/>
              <a:t>Faire glisser l'image vers l'espace réservé ou cliquer sur l'icône pour l'ajouter</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a:p>
        </p:txBody>
      </p:sp>
      <p:sp>
        <p:nvSpPr>
          <p:cNvPr id="3" name="Vertical Text Placeholder 2"/>
          <p:cNvSpPr>
            <a:spLocks noGrp="1"/>
          </p:cNvSpPr>
          <p:nvPr>
            <p:ph type="body" orient="vert" idx="1"/>
          </p:nvPr>
        </p:nvSpPr>
        <p:spPr>
          <a:xfrm>
            <a:off x="457200" y="2568388"/>
            <a:ext cx="8228013" cy="3468875"/>
          </a:xfrm>
        </p:spPr>
        <p:txBody>
          <a:bodyPr vert="eaVert"/>
          <a:lstStyle>
            <a:lvl5pPr>
              <a:defRPr/>
            </a:lvl5pPr>
            <a:lvl6pPr marL="1719072">
              <a:defRPr/>
            </a:lvl6pPr>
            <a:lvl7pPr marL="1719072">
              <a:defRPr/>
            </a:lvl7pPr>
            <a:lvl8pPr marL="1719072">
              <a:defRPr/>
            </a:lvl8pPr>
            <a:lvl9pPr marL="1719072">
              <a:defRPr/>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4" name="Date Placeholder 3"/>
          <p:cNvSpPr>
            <a:spLocks noGrp="1"/>
          </p:cNvSpPr>
          <p:nvPr>
            <p:ph type="dt" sz="half" idx="10"/>
          </p:nvPr>
        </p:nvSpPr>
        <p:spPr/>
        <p:txBody>
          <a:bodyPr/>
          <a:lstStyle/>
          <a:p>
            <a:fld id="{3C9FE078-C6E6-744A-B8E5-521F1C4F49E6}" type="datetimeFigureOut">
              <a:rPr lang="en-US" smtClean="0"/>
              <a:t>9/9/2022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90FAD-9B25-4643-80A0-0BB006019C46}" type="slidenum">
              <a:rPr lang="en-US" smtClean="0"/>
              <a:t>‹N°›</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nchorCtr="0"/>
          <a:lstStyle/>
          <a:p>
            <a:r>
              <a:rPr lang="fr-FR"/>
              <a:t>Cliquez et modifiez le titre</a:t>
            </a:r>
            <a:endParaRPr/>
          </a:p>
        </p:txBody>
      </p:sp>
      <p:sp>
        <p:nvSpPr>
          <p:cNvPr id="3" name="Vertical Text Placeholder 2"/>
          <p:cNvSpPr>
            <a:spLocks noGrp="1"/>
          </p:cNvSpPr>
          <p:nvPr>
            <p:ph type="body" orient="vert" idx="1"/>
          </p:nvPr>
        </p:nvSpPr>
        <p:spPr>
          <a:xfrm>
            <a:off x="457200" y="416859"/>
            <a:ext cx="6019800" cy="5615642"/>
          </a:xfrm>
        </p:spPr>
        <p:txBody>
          <a:bodyPr vert="eaVert"/>
          <a:lstStyle>
            <a:lvl5pP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4" name="Date Placeholder 3"/>
          <p:cNvSpPr>
            <a:spLocks noGrp="1"/>
          </p:cNvSpPr>
          <p:nvPr>
            <p:ph type="dt" sz="half" idx="10"/>
          </p:nvPr>
        </p:nvSpPr>
        <p:spPr/>
        <p:txBody>
          <a:bodyPr/>
          <a:lstStyle/>
          <a:p>
            <a:fld id="{3C9FE078-C6E6-744A-B8E5-521F1C4F49E6}" type="datetimeFigureOut">
              <a:rPr lang="en-US" smtClean="0"/>
              <a:t>9/9/2022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90FAD-9B25-4643-80A0-0BB006019C46}" type="slidenum">
              <a:rPr lang="en-US" smtClean="0"/>
              <a:t>‹N°›</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Fermetur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C9FE078-C6E6-744A-B8E5-521F1C4F49E6}" type="datetimeFigureOut">
              <a:rPr lang="en-US" smtClean="0"/>
              <a:t>9/9/2022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590FAD-9B25-4643-80A0-0BB006019C46}" type="slidenum">
              <a:rPr lang="en-US" smtClean="0"/>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a:p>
        </p:txBody>
      </p:sp>
      <p:sp>
        <p:nvSpPr>
          <p:cNvPr id="3" name="Content Placeholder 2"/>
          <p:cNvSpPr>
            <a:spLocks noGrp="1"/>
          </p:cNvSpPr>
          <p:nvPr>
            <p:ph idx="1"/>
          </p:nvPr>
        </p:nvSpPr>
        <p:spPr/>
        <p:txBody>
          <a:bodyPr/>
          <a:lstStyle>
            <a:lvl5pP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4" name="Date Placeholder 3"/>
          <p:cNvSpPr>
            <a:spLocks noGrp="1"/>
          </p:cNvSpPr>
          <p:nvPr>
            <p:ph type="dt" sz="half" idx="10"/>
          </p:nvPr>
        </p:nvSpPr>
        <p:spPr/>
        <p:txBody>
          <a:bodyPr/>
          <a:lstStyle/>
          <a:p>
            <a:fld id="{3C9FE078-C6E6-744A-B8E5-521F1C4F49E6}" type="datetimeFigureOut">
              <a:rPr lang="en-US" smtClean="0"/>
              <a:t>9/9/2022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90FAD-9B25-4643-80A0-0BB006019C46}" type="slidenum">
              <a:rPr lang="en-US" smtClean="0"/>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36694"/>
            <a:ext cx="6400800" cy="1362075"/>
          </a:xfrm>
        </p:spPr>
        <p:txBody>
          <a:bodyPr anchor="b" anchorCtr="0"/>
          <a:lstStyle>
            <a:lvl1pPr algn="r">
              <a:defRPr sz="4600" b="0" cap="none" baseline="0"/>
            </a:lvl1pPr>
          </a:lstStyle>
          <a:p>
            <a:r>
              <a:rPr lang="fr-FR"/>
              <a:t>Cliquez et modifiez le titre</a:t>
            </a:r>
            <a:endParaRPr/>
          </a:p>
        </p:txBody>
      </p:sp>
      <p:sp>
        <p:nvSpPr>
          <p:cNvPr id="3" name="Text Placeholder 2"/>
          <p:cNvSpPr>
            <a:spLocks noGrp="1"/>
          </p:cNvSpPr>
          <p:nvPr>
            <p:ph type="body" idx="1"/>
          </p:nvPr>
        </p:nvSpPr>
        <p:spPr>
          <a:xfrm>
            <a:off x="1676399" y="3609695"/>
            <a:ext cx="5181601" cy="1500187"/>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lvl1pPr>
              <a:defRPr>
                <a:solidFill>
                  <a:schemeClr val="bg1"/>
                </a:solidFill>
              </a:defRPr>
            </a:lvl1pPr>
          </a:lstStyle>
          <a:p>
            <a:fld id="{3C9FE078-C6E6-744A-B8E5-521F1C4F49E6}" type="datetimeFigureOut">
              <a:rPr lang="en-US" smtClean="0"/>
              <a:t>9/9/2022</a:t>
            </a:fld>
            <a:endParaRPr lang="en-US"/>
          </a:p>
        </p:txBody>
      </p:sp>
      <p:sp>
        <p:nvSpPr>
          <p:cNvPr id="5" name="Footer Placeholder 4"/>
          <p:cNvSpPr>
            <a:spLocks noGrp="1"/>
          </p:cNvSpPr>
          <p:nvPr>
            <p:ph type="ftr" sz="quarter" idx="11"/>
          </p:nvPr>
        </p:nvSpPr>
        <p:spPr>
          <a:xfrm>
            <a:off x="7238999" y="6356350"/>
            <a:ext cx="1446213"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30590FAD-9B25-4643-80A0-0BB006019C46}" type="slidenum">
              <a:rPr lang="en-US" smtClean="0"/>
              <a:t>‹N°›</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marL="1946275" indent="-227013">
              <a:tabLst/>
              <a:defRPr sz="1600"/>
            </a:lvl6pPr>
            <a:lvl7pPr marL="2173288" indent="-227013">
              <a:tabLst/>
              <a:defRPr sz="1600"/>
            </a:lvl7pPr>
            <a:lvl8pPr marL="2398713" indent="-227013">
              <a:tabLst/>
              <a:defRPr sz="1600"/>
            </a:lvl8pPr>
            <a:lvl9pPr marL="2625725" indent="-227013">
              <a:tabLst/>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5" name="Date Placeholder 4"/>
          <p:cNvSpPr>
            <a:spLocks noGrp="1"/>
          </p:cNvSpPr>
          <p:nvPr>
            <p:ph type="dt" sz="half" idx="10"/>
          </p:nvPr>
        </p:nvSpPr>
        <p:spPr/>
        <p:txBody>
          <a:bodyPr/>
          <a:lstStyle/>
          <a:p>
            <a:fld id="{3C9FE078-C6E6-744A-B8E5-521F1C4F49E6}" type="datetimeFigureOut">
              <a:rPr lang="en-US" smtClean="0"/>
              <a:t>9/9/2022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590FAD-9B25-4643-80A0-0BB006019C46}" type="slidenum">
              <a:rPr lang="en-US" smtClean="0"/>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Cliquez et modifiez le titre</a:t>
            </a:r>
            <a:endParaRPr/>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7" name="Date Placeholder 6"/>
          <p:cNvSpPr>
            <a:spLocks noGrp="1"/>
          </p:cNvSpPr>
          <p:nvPr>
            <p:ph type="dt" sz="half" idx="10"/>
          </p:nvPr>
        </p:nvSpPr>
        <p:spPr/>
        <p:txBody>
          <a:bodyPr/>
          <a:lstStyle/>
          <a:p>
            <a:fld id="{3C9FE078-C6E6-744A-B8E5-521F1C4F49E6}" type="datetimeFigureOut">
              <a:rPr lang="en-US" smtClean="0"/>
              <a:t>9/9/2022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590FAD-9B25-4643-80A0-0BB006019C46}" type="slidenum">
              <a:rPr lang="en-US" smtClean="0"/>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us, Haut et b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5" name="Date Placeholder 4"/>
          <p:cNvSpPr>
            <a:spLocks noGrp="1"/>
          </p:cNvSpPr>
          <p:nvPr>
            <p:ph type="dt" sz="half" idx="10"/>
          </p:nvPr>
        </p:nvSpPr>
        <p:spPr/>
        <p:txBody>
          <a:bodyPr/>
          <a:lstStyle/>
          <a:p>
            <a:fld id="{3C9FE078-C6E6-744A-B8E5-521F1C4F49E6}" type="datetimeFigureOut">
              <a:rPr lang="en-US" smtClean="0"/>
              <a:t>9/9/2022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590FAD-9B25-4643-80A0-0BB006019C46}" type="slidenum">
              <a:rPr lang="en-US" smtClean="0"/>
              <a:t>‹N°›</a:t>
            </a:fld>
            <a:endParaRPr lang="en-US"/>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5" name="Date Placeholder 4"/>
          <p:cNvSpPr>
            <a:spLocks noGrp="1"/>
          </p:cNvSpPr>
          <p:nvPr>
            <p:ph type="dt" sz="half" idx="10"/>
          </p:nvPr>
        </p:nvSpPr>
        <p:spPr/>
        <p:txBody>
          <a:bodyPr/>
          <a:lstStyle/>
          <a:p>
            <a:fld id="{3C9FE078-C6E6-744A-B8E5-521F1C4F49E6}" type="datetimeFigureOut">
              <a:rPr lang="en-US" smtClean="0"/>
              <a:t>9/9/2022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590FAD-9B25-4643-80A0-0BB006019C46}" type="slidenum">
              <a:rPr lang="en-US" smtClean="0"/>
              <a:t>‹N°›</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5" name="Date Placeholder 4"/>
          <p:cNvSpPr>
            <a:spLocks noGrp="1"/>
          </p:cNvSpPr>
          <p:nvPr>
            <p:ph type="dt" sz="half" idx="10"/>
          </p:nvPr>
        </p:nvSpPr>
        <p:spPr/>
        <p:txBody>
          <a:bodyPr/>
          <a:lstStyle/>
          <a:p>
            <a:fld id="{3C9FE078-C6E6-744A-B8E5-521F1C4F49E6}" type="datetimeFigureOut">
              <a:rPr lang="en-US" smtClean="0"/>
              <a:t>9/9/2022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590FAD-9B25-4643-80A0-0BB006019C46}" type="slidenum">
              <a:rPr lang="en-US" smtClean="0"/>
              <a:t>‹N°›</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a:p>
        </p:txBody>
      </p:sp>
      <p:sp>
        <p:nvSpPr>
          <p:cNvPr id="3" name="Date Placeholder 2"/>
          <p:cNvSpPr>
            <a:spLocks noGrp="1"/>
          </p:cNvSpPr>
          <p:nvPr>
            <p:ph type="dt" sz="half" idx="10"/>
          </p:nvPr>
        </p:nvSpPr>
        <p:spPr/>
        <p:txBody>
          <a:bodyPr/>
          <a:lstStyle/>
          <a:p>
            <a:fld id="{3C9FE078-C6E6-744A-B8E5-521F1C4F49E6}" type="datetimeFigureOut">
              <a:rPr lang="en-US" smtClean="0"/>
              <a:t>9/9/2022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590FAD-9B25-4643-80A0-0BB006019C46}" type="slidenum">
              <a:rPr lang="en-US" smtClean="0"/>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5141"/>
            <a:ext cx="8229600" cy="1143000"/>
          </a:xfrm>
          <a:prstGeom prst="rect">
            <a:avLst/>
          </a:prstGeom>
        </p:spPr>
        <p:txBody>
          <a:bodyPr vert="horz" lIns="91440" tIns="45720" rIns="91440" bIns="45720" rtlCol="0" anchor="ctr">
            <a:noAutofit/>
          </a:bodyPr>
          <a:lstStyle/>
          <a:p>
            <a:r>
              <a:rPr lang="fr-FR"/>
              <a:t>Cliquez et modifiez le titre</a:t>
            </a:r>
            <a:endParaRPr/>
          </a:p>
        </p:txBody>
      </p:sp>
      <p:sp>
        <p:nvSpPr>
          <p:cNvPr id="3" name="Text Placeholder 2"/>
          <p:cNvSpPr>
            <a:spLocks noGrp="1"/>
          </p:cNvSpPr>
          <p:nvPr>
            <p:ph type="body" idx="1"/>
          </p:nvPr>
        </p:nvSpPr>
        <p:spPr>
          <a:xfrm>
            <a:off x="739775" y="2770094"/>
            <a:ext cx="7662864" cy="3267169"/>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fld id="{3C9FE078-C6E6-744A-B8E5-521F1C4F49E6}" type="datetimeFigureOut">
              <a:rPr lang="en-US" smtClean="0"/>
              <a:t>9/9/2022</a:t>
            </a:fld>
            <a:endParaRPr lang="en-US"/>
          </a:p>
        </p:txBody>
      </p:sp>
      <p:sp>
        <p:nvSpPr>
          <p:cNvPr id="5" name="Footer Placeholder 4"/>
          <p:cNvSpPr>
            <a:spLocks noGrp="1"/>
          </p:cNvSpPr>
          <p:nvPr>
            <p:ph type="ftr" sz="quarter" idx="3"/>
          </p:nvPr>
        </p:nvSpPr>
        <p:spPr>
          <a:xfrm>
            <a:off x="5789613" y="6356350"/>
            <a:ext cx="2895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100" b="1">
                <a:solidFill>
                  <a:schemeClr val="tx1">
                    <a:lumMod val="50000"/>
                    <a:lumOff val="50000"/>
                  </a:schemeClr>
                </a:solidFill>
              </a:defRPr>
            </a:lvl1pPr>
          </a:lstStyle>
          <a:p>
            <a:fld id="{30590FAD-9B25-4643-80A0-0BB006019C46}" type="slidenum">
              <a:rPr lang="en-US" smtClean="0"/>
              <a:t>‹N°›</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ctr" defTabSz="914400" rtl="0" eaLnBrk="1" latinLnBrk="0" hangingPunct="1">
        <a:spcBef>
          <a:spcPct val="0"/>
        </a:spcBef>
        <a:buNone/>
        <a:defRPr sz="4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Anthropologie</a:t>
            </a:r>
            <a:r>
              <a:rPr lang="en-US" dirty="0"/>
              <a:t> </a:t>
            </a:r>
            <a:r>
              <a:rPr lang="en-US" dirty="0" err="1"/>
              <a:t>visuelle</a:t>
            </a:r>
            <a:endParaRPr lang="en-US" dirty="0"/>
          </a:p>
        </p:txBody>
      </p:sp>
      <p:sp>
        <p:nvSpPr>
          <p:cNvPr id="3" name="Subtitle 2"/>
          <p:cNvSpPr>
            <a:spLocks noGrp="1"/>
          </p:cNvSpPr>
          <p:nvPr>
            <p:ph type="subTitle" idx="1"/>
          </p:nvPr>
        </p:nvSpPr>
        <p:spPr/>
        <p:txBody>
          <a:bodyPr>
            <a:normAutofit/>
          </a:bodyPr>
          <a:lstStyle/>
          <a:p>
            <a:r>
              <a:rPr lang="en-US" dirty="0"/>
              <a:t>Raymond </a:t>
            </a:r>
            <a:r>
              <a:rPr lang="en-US" dirty="0" err="1"/>
              <a:t>Depardon</a:t>
            </a:r>
            <a:r>
              <a:rPr lang="en-US" dirty="0"/>
              <a:t> </a:t>
            </a:r>
            <a:r>
              <a:rPr lang="mr-IN" dirty="0"/>
              <a:t>–</a:t>
            </a:r>
            <a:r>
              <a:rPr lang="en-US" dirty="0"/>
              <a:t> Les temps </a:t>
            </a:r>
            <a:r>
              <a:rPr lang="en-US" dirty="0" err="1"/>
              <a:t>faibles</a:t>
            </a:r>
            <a:r>
              <a:rPr lang="en-US" dirty="0"/>
              <a:t>/</a:t>
            </a:r>
            <a:r>
              <a:rPr lang="en-US" dirty="0" err="1"/>
              <a:t>Ethnométhodologie</a:t>
            </a:r>
            <a:endParaRPr lang="en-US" dirty="0"/>
          </a:p>
          <a:p>
            <a:endParaRPr lang="en-US" dirty="0"/>
          </a:p>
          <a:p>
            <a:r>
              <a:rPr lang="en-US" dirty="0" err="1"/>
              <a:t>Aline</a:t>
            </a:r>
            <a:r>
              <a:rPr lang="en-US" dirty="0"/>
              <a:t> </a:t>
            </a:r>
            <a:r>
              <a:rPr lang="en-US" dirty="0" err="1"/>
              <a:t>Hémond</a:t>
            </a:r>
            <a:endParaRPr lang="en-US" dirty="0"/>
          </a:p>
        </p:txBody>
      </p:sp>
    </p:spTree>
    <p:extLst>
      <p:ext uri="{BB962C8B-B14F-4D97-AF65-F5344CB8AC3E}">
        <p14:creationId xmlns:p14="http://schemas.microsoft.com/office/powerpoint/2010/main" val="2810180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Raymond Depardon – Films documentaires</a:t>
            </a:r>
          </a:p>
        </p:txBody>
      </p:sp>
      <p:sp>
        <p:nvSpPr>
          <p:cNvPr id="3" name="Espace réservé du contenu 2"/>
          <p:cNvSpPr>
            <a:spLocks noGrp="1"/>
          </p:cNvSpPr>
          <p:nvPr>
            <p:ph idx="1"/>
          </p:nvPr>
        </p:nvSpPr>
        <p:spPr/>
        <p:txBody>
          <a:bodyPr>
            <a:normAutofit fontScale="85000" lnSpcReduction="20000"/>
          </a:bodyPr>
          <a:lstStyle/>
          <a:p>
            <a:r>
              <a:rPr lang="fr-FR" i="1" dirty="0"/>
              <a:t>1974, une partie de campagne</a:t>
            </a:r>
            <a:endParaRPr lang="fr-FR" dirty="0"/>
          </a:p>
          <a:p>
            <a:r>
              <a:rPr lang="fr-FR" i="1" dirty="0"/>
              <a:t>1977 Numéros zéros (</a:t>
            </a:r>
            <a:r>
              <a:rPr lang="fr-FR" dirty="0"/>
              <a:t>prix Georges-Sadoul en 1979).</a:t>
            </a:r>
          </a:p>
          <a:p>
            <a:r>
              <a:rPr lang="fr-FR" dirty="0"/>
              <a:t>1981, </a:t>
            </a:r>
            <a:r>
              <a:rPr lang="fr-FR" i="1" dirty="0"/>
              <a:t>Reporters</a:t>
            </a:r>
            <a:r>
              <a:rPr lang="fr-FR" dirty="0"/>
              <a:t> (Grand Prix national de la photographie en 1991).</a:t>
            </a:r>
          </a:p>
          <a:p>
            <a:r>
              <a:rPr lang="fr-FR" dirty="0"/>
              <a:t>1982 </a:t>
            </a:r>
            <a:r>
              <a:rPr lang="fr-FR" i="1" dirty="0"/>
              <a:t>San </a:t>
            </a:r>
            <a:r>
              <a:rPr lang="fr-FR" i="1" dirty="0" err="1"/>
              <a:t>Clemente</a:t>
            </a:r>
            <a:r>
              <a:rPr lang="fr-FR" i="1" dirty="0"/>
              <a:t> </a:t>
            </a:r>
            <a:r>
              <a:rPr lang="fr-FR" dirty="0"/>
              <a:t>(HP de Venise menacé de fermeture)</a:t>
            </a:r>
          </a:p>
          <a:p>
            <a:r>
              <a:rPr lang="fr-FR" dirty="0"/>
              <a:t>1983 </a:t>
            </a:r>
            <a:r>
              <a:rPr lang="fr-FR" i="1" dirty="0"/>
              <a:t>Faits divers</a:t>
            </a:r>
            <a:endParaRPr lang="fr-FR" dirty="0"/>
          </a:p>
          <a:p>
            <a:r>
              <a:rPr lang="fr-FR" dirty="0"/>
              <a:t>1994 </a:t>
            </a:r>
            <a:r>
              <a:rPr lang="fr-FR" i="1" dirty="0"/>
              <a:t>Délits flagrants</a:t>
            </a:r>
            <a:endParaRPr lang="fr-FR" dirty="0"/>
          </a:p>
          <a:p>
            <a:r>
              <a:rPr lang="fr-FR" dirty="0"/>
              <a:t>2004 : </a:t>
            </a:r>
            <a:r>
              <a:rPr lang="fr-FR" i="1" dirty="0"/>
              <a:t>10</a:t>
            </a:r>
            <a:r>
              <a:rPr lang="fr-FR" i="1" baseline="30000" dirty="0"/>
              <a:t>e</a:t>
            </a:r>
            <a:r>
              <a:rPr lang="fr-FR" i="1" dirty="0"/>
              <a:t> chambre, instants d'audience</a:t>
            </a:r>
            <a:r>
              <a:rPr lang="fr-FR" dirty="0"/>
              <a:t>. </a:t>
            </a:r>
          </a:p>
          <a:p>
            <a:endParaRPr lang="fr-FR" dirty="0"/>
          </a:p>
          <a:p>
            <a:endParaRPr lang="fr-FR" dirty="0"/>
          </a:p>
        </p:txBody>
      </p:sp>
    </p:spTree>
    <p:extLst>
      <p:ext uri="{BB962C8B-B14F-4D97-AF65-F5344CB8AC3E}">
        <p14:creationId xmlns:p14="http://schemas.microsoft.com/office/powerpoint/2010/main" val="2044605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Raymond </a:t>
            </a:r>
            <a:r>
              <a:rPr lang="en-US" dirty="0" err="1"/>
              <a:t>Depardon</a:t>
            </a:r>
            <a:endParaRPr lang="en-US" dirty="0"/>
          </a:p>
        </p:txBody>
      </p:sp>
      <p:sp>
        <p:nvSpPr>
          <p:cNvPr id="5" name="Content Placeholder 4"/>
          <p:cNvSpPr>
            <a:spLocks noGrp="1"/>
          </p:cNvSpPr>
          <p:nvPr>
            <p:ph idx="1"/>
          </p:nvPr>
        </p:nvSpPr>
        <p:spPr>
          <a:xfrm>
            <a:off x="739775" y="2770094"/>
            <a:ext cx="7662864" cy="3415315"/>
          </a:xfrm>
        </p:spPr>
        <p:txBody>
          <a:bodyPr>
            <a:noAutofit/>
          </a:bodyPr>
          <a:lstStyle/>
          <a:p>
            <a:pPr>
              <a:buFont typeface="Wingdings" charset="2"/>
              <a:buChar char="Ø"/>
            </a:pPr>
            <a:r>
              <a:rPr lang="fr-FR" sz="2000" b="1" dirty="0"/>
              <a:t>Les mondes paysans : </a:t>
            </a:r>
          </a:p>
          <a:p>
            <a:r>
              <a:rPr lang="fr-FR" sz="1800" dirty="0"/>
              <a:t>2001 : </a:t>
            </a:r>
            <a:r>
              <a:rPr lang="fr-FR" sz="1800" i="1" dirty="0"/>
              <a:t>Profils paysans : L'Approche</a:t>
            </a:r>
            <a:r>
              <a:rPr lang="fr-FR" sz="1800" dirty="0"/>
              <a:t> </a:t>
            </a:r>
          </a:p>
          <a:p>
            <a:r>
              <a:rPr lang="fr-FR" sz="1800" dirty="0"/>
              <a:t>2005 : </a:t>
            </a:r>
            <a:r>
              <a:rPr lang="fr-FR" sz="1800" i="1" dirty="0"/>
              <a:t>Profils paysans : Le Quotidien</a:t>
            </a:r>
            <a:endParaRPr lang="fr-FR" sz="1800" dirty="0"/>
          </a:p>
          <a:p>
            <a:r>
              <a:rPr lang="fr-FR" sz="1800" dirty="0"/>
              <a:t>2008 : </a:t>
            </a:r>
            <a:r>
              <a:rPr lang="fr-FR" sz="1800" i="1" dirty="0"/>
              <a:t>Profils paysans : La Vie moderne</a:t>
            </a:r>
            <a:r>
              <a:rPr lang="en-US" sz="1800" i="1" dirty="0"/>
              <a:t> (Prix Louis-</a:t>
            </a:r>
            <a:r>
              <a:rPr lang="en-US" sz="1800" i="1" dirty="0" err="1"/>
              <a:t>Delluc</a:t>
            </a:r>
            <a:r>
              <a:rPr lang="en-US" sz="1800" i="1" dirty="0"/>
              <a:t>)</a:t>
            </a:r>
            <a:endParaRPr lang="en-US" sz="1800" dirty="0"/>
          </a:p>
        </p:txBody>
      </p:sp>
    </p:spTree>
    <p:extLst>
      <p:ext uri="{BB962C8B-B14F-4D97-AF65-F5344CB8AC3E}">
        <p14:creationId xmlns:p14="http://schemas.microsoft.com/office/powerpoint/2010/main" val="10357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Filmer les temps faibles…</a:t>
            </a:r>
          </a:p>
        </p:txBody>
      </p:sp>
      <p:sp>
        <p:nvSpPr>
          <p:cNvPr id="3" name="Espace réservé du contenu 2"/>
          <p:cNvSpPr>
            <a:spLocks noGrp="1"/>
          </p:cNvSpPr>
          <p:nvPr>
            <p:ph idx="1"/>
          </p:nvPr>
        </p:nvSpPr>
        <p:spPr/>
        <p:txBody>
          <a:bodyPr/>
          <a:lstStyle/>
          <a:p>
            <a:pPr marL="0" indent="0">
              <a:buNone/>
            </a:pPr>
            <a:r>
              <a:rPr lang="en-US" sz="2400" dirty="0" err="1"/>
              <a:t>Filmer</a:t>
            </a:r>
            <a:r>
              <a:rPr lang="en-US" sz="2400" dirty="0"/>
              <a:t> les temps </a:t>
            </a:r>
            <a:r>
              <a:rPr lang="en-US" sz="2400" dirty="0" err="1"/>
              <a:t>faibles</a:t>
            </a:r>
            <a:r>
              <a:rPr lang="en-US" sz="2400" dirty="0"/>
              <a:t>… </a:t>
            </a:r>
          </a:p>
          <a:p>
            <a:pPr marL="0" indent="0">
              <a:buNone/>
            </a:pPr>
            <a:r>
              <a:rPr lang="en-US" sz="2400" dirty="0"/>
              <a:t>≠ instant </a:t>
            </a:r>
            <a:r>
              <a:rPr lang="en-US" sz="2400" dirty="0" err="1"/>
              <a:t>décisif</a:t>
            </a:r>
            <a:r>
              <a:rPr lang="en-US" sz="2400" dirty="0"/>
              <a:t> (Cartier-Bresson)</a:t>
            </a:r>
          </a:p>
          <a:p>
            <a:pPr marL="0" indent="0">
              <a:buNone/>
            </a:pPr>
            <a:endParaRPr lang="en-US" sz="2400" dirty="0"/>
          </a:p>
          <a:p>
            <a:r>
              <a:rPr lang="en-US" sz="2400" i="1" dirty="0"/>
              <a:t>Cf. </a:t>
            </a:r>
            <a:r>
              <a:rPr lang="en-US" sz="2400" dirty="0"/>
              <a:t>DEPARDON Raymond, 1993, « Pour </a:t>
            </a:r>
            <a:r>
              <a:rPr lang="en-US" sz="2400" dirty="0" err="1"/>
              <a:t>une</a:t>
            </a:r>
            <a:r>
              <a:rPr lang="en-US" sz="2400" dirty="0"/>
              <a:t> </a:t>
            </a:r>
            <a:r>
              <a:rPr lang="en-US" sz="2400" dirty="0" err="1"/>
              <a:t>photographie</a:t>
            </a:r>
            <a:r>
              <a:rPr lang="en-US" sz="2400" dirty="0"/>
              <a:t> des temps </a:t>
            </a:r>
            <a:r>
              <a:rPr lang="en-US" sz="2400" dirty="0" err="1"/>
              <a:t>faibles</a:t>
            </a:r>
            <a:r>
              <a:rPr lang="en-US" sz="2400" dirty="0"/>
              <a:t> », </a:t>
            </a:r>
            <a:r>
              <a:rPr lang="en-US" sz="2400" i="1" dirty="0"/>
              <a:t>La </a:t>
            </a:r>
            <a:r>
              <a:rPr lang="en-US" sz="2400" i="1" dirty="0" err="1"/>
              <a:t>Recherche</a:t>
            </a:r>
            <a:r>
              <a:rPr lang="en-US" sz="2400" i="1" dirty="0"/>
              <a:t> </a:t>
            </a:r>
            <a:r>
              <a:rPr lang="en-US" sz="2400" i="1" dirty="0" err="1"/>
              <a:t>photographique</a:t>
            </a:r>
            <a:r>
              <a:rPr lang="en-US" sz="2400" dirty="0"/>
              <a:t>, 15 : 80-84.</a:t>
            </a:r>
          </a:p>
          <a:p>
            <a:endParaRPr lang="fr-FR" dirty="0"/>
          </a:p>
        </p:txBody>
      </p:sp>
    </p:spTree>
    <p:extLst>
      <p:ext uri="{BB962C8B-B14F-4D97-AF65-F5344CB8AC3E}">
        <p14:creationId xmlns:p14="http://schemas.microsoft.com/office/powerpoint/2010/main" val="642470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Raymond Depardon</a:t>
            </a:r>
          </a:p>
        </p:txBody>
      </p:sp>
      <p:sp>
        <p:nvSpPr>
          <p:cNvPr id="3" name="Espace réservé du contenu 2"/>
          <p:cNvSpPr>
            <a:spLocks noGrp="1"/>
          </p:cNvSpPr>
          <p:nvPr>
            <p:ph idx="1"/>
          </p:nvPr>
        </p:nvSpPr>
        <p:spPr/>
        <p:txBody>
          <a:bodyPr/>
          <a:lstStyle/>
          <a:p>
            <a:r>
              <a:rPr lang="fr-FR" dirty="0"/>
              <a:t> Une photographie « des temps faibles », comme une image où « rien ne se passerait, n’y aurait aucun intérêt, pas de moment décisif, pas de couleur ni de lumière magnifiques, pas de petits rayons de soleil, pas de chimie bricolée […] » (Depardon, 1993).</a:t>
            </a:r>
          </a:p>
          <a:p>
            <a:endParaRPr lang="fr-FR" dirty="0"/>
          </a:p>
        </p:txBody>
      </p:sp>
    </p:spTree>
    <p:extLst>
      <p:ext uri="{BB962C8B-B14F-4D97-AF65-F5344CB8AC3E}">
        <p14:creationId xmlns:p14="http://schemas.microsoft.com/office/powerpoint/2010/main" val="1768772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Raymond Depardon</a:t>
            </a:r>
          </a:p>
        </p:txBody>
      </p:sp>
      <p:sp>
        <p:nvSpPr>
          <p:cNvPr id="3" name="Espace réservé du contenu 2"/>
          <p:cNvSpPr>
            <a:spLocks noGrp="1"/>
          </p:cNvSpPr>
          <p:nvPr>
            <p:ph idx="1"/>
          </p:nvPr>
        </p:nvSpPr>
        <p:spPr/>
        <p:txBody>
          <a:bodyPr>
            <a:normAutofit/>
          </a:bodyPr>
          <a:lstStyle/>
          <a:p>
            <a:r>
              <a:rPr lang="fr-FR" dirty="0"/>
              <a:t>Un paysage de l’ordinaire</a:t>
            </a:r>
          </a:p>
          <a:p>
            <a:endParaRPr lang="fr-FR" dirty="0"/>
          </a:p>
          <a:p>
            <a:r>
              <a:rPr lang="fr-FR" dirty="0"/>
              <a:t>Ecole de « l’esthétique de l’ordinaire » :</a:t>
            </a:r>
          </a:p>
          <a:p>
            <a:pPr lvl="1"/>
            <a:r>
              <a:rPr lang="fr-FR" dirty="0"/>
              <a:t>Ex. : </a:t>
            </a:r>
            <a:r>
              <a:rPr lang="fr-FR" i="1" dirty="0"/>
              <a:t>Une campagne française, fragments </a:t>
            </a:r>
            <a:r>
              <a:rPr lang="fr-FR" dirty="0"/>
              <a:t>- Thibaut </a:t>
            </a:r>
            <a:r>
              <a:rPr lang="fr-FR" dirty="0" err="1"/>
              <a:t>Cuisset</a:t>
            </a:r>
            <a:r>
              <a:rPr lang="fr-FR" dirty="0"/>
              <a:t>. Prix de la photographie de l’Académie des Beaux Arts (2009) et exposée en automne 2010</a:t>
            </a:r>
          </a:p>
          <a:p>
            <a:pPr marL="457200" lvl="1" indent="0">
              <a:buNone/>
            </a:pPr>
            <a:endParaRPr lang="fr-FR" dirty="0"/>
          </a:p>
          <a:p>
            <a:pPr marL="457200" lvl="1" indent="0">
              <a:buNone/>
            </a:pPr>
            <a:endParaRPr lang="fr-FR" dirty="0"/>
          </a:p>
        </p:txBody>
      </p:sp>
    </p:spTree>
    <p:extLst>
      <p:ext uri="{BB962C8B-B14F-4D97-AF65-F5344CB8AC3E}">
        <p14:creationId xmlns:p14="http://schemas.microsoft.com/office/powerpoint/2010/main" val="2398738223"/>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nèse">
  <a:themeElements>
    <a:clrScheme name="Genèse">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èse">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Genèse">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Genèse.thmx</Template>
  <TotalTime>1039</TotalTime>
  <Words>1315</Words>
  <Application>Microsoft Office PowerPoint</Application>
  <PresentationFormat>Affichage à l'écran (4:3)</PresentationFormat>
  <Paragraphs>70</Paragraphs>
  <Slides>6</Slides>
  <Notes>5</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6</vt:i4>
      </vt:variant>
    </vt:vector>
  </HeadingPairs>
  <TitlesOfParts>
    <vt:vector size="10" baseType="lpstr">
      <vt:lpstr>Calibri</vt:lpstr>
      <vt:lpstr>Calisto MT</vt:lpstr>
      <vt:lpstr>Wingdings</vt:lpstr>
      <vt:lpstr>Genèse</vt:lpstr>
      <vt:lpstr>Anthropologie visuelle</vt:lpstr>
      <vt:lpstr>Raymond Depardon – Films documentaires</vt:lpstr>
      <vt:lpstr>Raymond Depardon</vt:lpstr>
      <vt:lpstr>Filmer les temps faibles…</vt:lpstr>
      <vt:lpstr>Raymond Depardon</vt:lpstr>
      <vt:lpstr>Raymond Depardon</vt:lpstr>
    </vt:vector>
  </TitlesOfParts>
  <Company>Université Paris 8</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Anthropologie visuelle</dc:title>
  <dc:creator>anonymous anonymous</dc:creator>
  <cp:lastModifiedBy>Mabou</cp:lastModifiedBy>
  <cp:revision>148</cp:revision>
  <dcterms:created xsi:type="dcterms:W3CDTF">2014-10-21T20:09:53Z</dcterms:created>
  <dcterms:modified xsi:type="dcterms:W3CDTF">2022-09-09T18:46:59Z</dcterms:modified>
</cp:coreProperties>
</file>